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91" r:id="rId2"/>
    <p:sldId id="300" r:id="rId3"/>
    <p:sldId id="259" r:id="rId4"/>
    <p:sldId id="260" r:id="rId5"/>
    <p:sldId id="289" r:id="rId6"/>
    <p:sldId id="301" r:id="rId7"/>
    <p:sldId id="295" r:id="rId8"/>
    <p:sldId id="296" r:id="rId9"/>
    <p:sldId id="297" r:id="rId10"/>
    <p:sldId id="298" r:id="rId11"/>
  </p:sldIdLst>
  <p:sldSz cx="9144000" cy="5143500" type="screen16x9"/>
  <p:notesSz cx="6858000" cy="9144000"/>
  <p:embeddedFontLst>
    <p:embeddedFont>
      <p:font typeface="Kulim Park" panose="020B060402020202020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arkisim" panose="020B0604020202020204" charset="-79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eta Lewis" initials="AL" lastIdx="6" clrIdx="0">
    <p:extLst>
      <p:ext uri="{19B8F6BF-5375-455C-9EA6-DF929625EA0E}">
        <p15:presenceInfo xmlns:p15="http://schemas.microsoft.com/office/powerpoint/2012/main" userId="Anieta Lew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7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0721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b2fab6601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b2fab6601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77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b2fab6601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b2fab6601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20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b2fab6601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b2fab6601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564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1_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50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1_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23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 userDrawn="1"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accent6"/>
                </a:solidFill>
              </a:rPr>
              <a:t>“</a:t>
            </a:r>
            <a:endParaRPr sz="9600" b="1" dirty="0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73;p10"/>
          <p:cNvSpPr/>
          <p:nvPr userDrawn="1"/>
        </p:nvSpPr>
        <p:spPr>
          <a:xfrm>
            <a:off x="7356366" y="508545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4;p10"/>
          <p:cNvSpPr/>
          <p:nvPr userDrawn="1"/>
        </p:nvSpPr>
        <p:spPr>
          <a:xfrm>
            <a:off x="8250312" y="5085450"/>
            <a:ext cx="893700" cy="77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5;p10"/>
          <p:cNvSpPr/>
          <p:nvPr userDrawn="1"/>
        </p:nvSpPr>
        <p:spPr>
          <a:xfrm>
            <a:off x="0" y="508545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6;p10"/>
          <p:cNvSpPr/>
          <p:nvPr userDrawn="1"/>
        </p:nvSpPr>
        <p:spPr>
          <a:xfrm>
            <a:off x="893710" y="508545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8545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85450"/>
            <a:ext cx="893700" cy="77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8545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8545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ide" userDrawn="1">
  <p:cSld name="Title only - W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763709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831193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763709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3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33530"/>
            <a:ext cx="1066800" cy="3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545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56" r:id="rId4"/>
    <p:sldLayoutId id="2147483659" r:id="rId5"/>
    <p:sldLayoutId id="214748366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Google Shape;525;p44"/>
          <p:cNvSpPr txBox="1">
            <a:spLocks/>
          </p:cNvSpPr>
          <p:nvPr/>
        </p:nvSpPr>
        <p:spPr>
          <a:xfrm>
            <a:off x="3124200" y="206828"/>
            <a:ext cx="3048000" cy="387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JM" sz="2000" b="1" dirty="0" smtClean="0">
                <a:solidFill>
                  <a:schemeClr val="accent5">
                    <a:lumMod val="50000"/>
                  </a:schemeClr>
                </a:solidFill>
                <a:latin typeface="Lato" panose="020B0604020202020204" charset="0"/>
                <a:cs typeface="Narkisim" panose="020E0502050101010101" pitchFamily="34" charset="-79"/>
              </a:rPr>
              <a:t>Project Canvas Template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1089387"/>
            <a:ext cx="4574270" cy="331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Clr>
                <a:schemeClr val="accent6"/>
              </a:buClr>
              <a:buSzPts val="2400"/>
            </a:pPr>
            <a:r>
              <a:rPr lang="en-JM" sz="1200" b="1" dirty="0" smtClean="0">
                <a:latin typeface="Lato"/>
                <a:ea typeface="Lato"/>
                <a:cs typeface="Lato"/>
                <a:sym typeface="Lato"/>
              </a:rPr>
              <a:t>Slide 1: Cover</a:t>
            </a:r>
          </a:p>
          <a:p>
            <a:pPr>
              <a:spcAft>
                <a:spcPts val="500"/>
              </a:spcAft>
              <a:buClr>
                <a:schemeClr val="accent6"/>
              </a:buClr>
              <a:buSzPts val="2400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State the name of the project; insert the name and logo of the implementing agency; name the project representative; and implementation year.</a:t>
            </a:r>
          </a:p>
          <a:p>
            <a:pPr>
              <a:buClr>
                <a:schemeClr val="accent6"/>
              </a:buClr>
              <a:buSzPts val="2400"/>
            </a:pPr>
            <a:endParaRPr lang="en-JM" sz="1200" dirty="0" smtClean="0">
              <a:latin typeface="Lato"/>
              <a:ea typeface="Lato"/>
              <a:cs typeface="Lato"/>
              <a:sym typeface="Lato"/>
            </a:endParaRPr>
          </a:p>
          <a:p>
            <a:pPr>
              <a:spcAft>
                <a:spcPts val="500"/>
              </a:spcAft>
              <a:buClr>
                <a:schemeClr val="accent6"/>
              </a:buClr>
              <a:buSzPts val="2400"/>
            </a:pPr>
            <a:r>
              <a:rPr lang="en-JM" sz="1200" b="1" dirty="0" smtClean="0">
                <a:latin typeface="Lato"/>
                <a:ea typeface="Lato"/>
                <a:cs typeface="Lato"/>
                <a:sym typeface="Lato"/>
              </a:rPr>
              <a:t>Slide 2: Project Vision Statement</a:t>
            </a:r>
          </a:p>
          <a:p>
            <a:pPr>
              <a:spcAft>
                <a:spcPts val="500"/>
              </a:spcAft>
              <a:buClr>
                <a:schemeClr val="accent6"/>
              </a:buClr>
              <a:buSzPts val="2400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Summarize the overall vision of the project in 30-40 words.</a:t>
            </a:r>
          </a:p>
          <a:p>
            <a:pPr>
              <a:buClr>
                <a:schemeClr val="accent6"/>
              </a:buClr>
              <a:buSzPts val="2400"/>
            </a:pPr>
            <a:endParaRPr lang="en-JM" sz="1200" dirty="0" smtClean="0">
              <a:latin typeface="Lato"/>
              <a:ea typeface="Lato"/>
              <a:cs typeface="Lato"/>
              <a:sym typeface="Lato"/>
            </a:endParaRPr>
          </a:p>
          <a:p>
            <a:pPr>
              <a:spcAft>
                <a:spcPts val="500"/>
              </a:spcAft>
              <a:buClr>
                <a:schemeClr val="accent6"/>
              </a:buClr>
              <a:buSzPts val="2400"/>
            </a:pPr>
            <a:r>
              <a:rPr lang="en-JM" sz="1200" b="1" dirty="0" smtClean="0">
                <a:latin typeface="Lato"/>
                <a:ea typeface="Lato"/>
                <a:cs typeface="Lato"/>
                <a:sym typeface="Lato"/>
              </a:rPr>
              <a:t>Slide 3: Project Rationale/Need</a:t>
            </a:r>
          </a:p>
          <a:p>
            <a:pPr>
              <a:spcAft>
                <a:spcPts val="500"/>
              </a:spcAft>
              <a:buClr>
                <a:schemeClr val="accent6"/>
              </a:buClr>
              <a:buSzPts val="2400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Begin with a background sentence, followed by a bulleted list of issues/problems to be addressed, and end with the estimated project cost and execution timeline.</a:t>
            </a:r>
          </a:p>
          <a:p>
            <a:pPr>
              <a:buClr>
                <a:schemeClr val="accent6"/>
              </a:buClr>
              <a:buSzPts val="2400"/>
            </a:pPr>
            <a:endParaRPr lang="en-JM" sz="1200" dirty="0" smtClean="0">
              <a:latin typeface="Lato"/>
              <a:ea typeface="Lato"/>
              <a:cs typeface="Lato"/>
              <a:sym typeface="Lato"/>
            </a:endParaRPr>
          </a:p>
          <a:p>
            <a:pPr>
              <a:spcAft>
                <a:spcPts val="500"/>
              </a:spcAft>
              <a:buClr>
                <a:schemeClr val="accent6"/>
              </a:buClr>
              <a:buSzPts val="2400"/>
            </a:pPr>
            <a:r>
              <a:rPr lang="en-JM" sz="1200" b="1" dirty="0" smtClean="0">
                <a:latin typeface="Lato"/>
                <a:ea typeface="Lato"/>
                <a:cs typeface="Lato"/>
                <a:sym typeface="Lato"/>
              </a:rPr>
              <a:t>Slide 5: Representative Graphic</a:t>
            </a:r>
            <a:endParaRPr lang="en-JM" sz="1200" dirty="0" smtClean="0">
              <a:latin typeface="Lato"/>
              <a:ea typeface="Lato"/>
              <a:cs typeface="Lato"/>
              <a:sym typeface="Lato"/>
            </a:endParaRPr>
          </a:p>
          <a:p>
            <a:pPr>
              <a:spcAft>
                <a:spcPts val="500"/>
              </a:spcAft>
              <a:buClr>
                <a:schemeClr val="accent6"/>
              </a:buClr>
              <a:buSzPts val="2400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Insert a graphic, mock-up or other representative photo of the </a:t>
            </a:r>
            <a:endParaRPr lang="en-JM"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5686" y="1092108"/>
            <a:ext cx="327660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chemeClr val="accent6"/>
              </a:buClr>
              <a:buSzPts val="2400"/>
            </a:pPr>
            <a:r>
              <a:rPr lang="en-JM" sz="1200" b="1" dirty="0" smtClean="0">
                <a:latin typeface="Lato"/>
                <a:ea typeface="Lato"/>
                <a:cs typeface="Lato"/>
                <a:sym typeface="Lato"/>
              </a:rPr>
              <a:t>Slide 4: Project Canvas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SzPts val="2400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Using data from the Project Concept/Proposal Submission. Summarize and provide bulleted information on the following areas: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Project Objectives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Implementing Entities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Project Scope/Components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Expected Outcome/Results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Project Risks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Key Beneficiaries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Project Milestones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Project Cost Structure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Monitoring &amp; Evaluation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Research Inputs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Vision 2030 &amp; the MTF Alignment</a:t>
            </a:r>
          </a:p>
          <a:p>
            <a:pPr marL="171450" lvl="5" indent="-17145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endParaRPr lang="en-JM" sz="1200" dirty="0">
              <a:latin typeface="Lato"/>
              <a:ea typeface="Lato"/>
              <a:cs typeface="Lato"/>
              <a:sym typeface="Lato"/>
            </a:endParaRPr>
          </a:p>
          <a:p>
            <a:pPr lvl="5">
              <a:buClr>
                <a:schemeClr val="accent6"/>
              </a:buClr>
              <a:buSzPct val="100000"/>
            </a:pPr>
            <a:r>
              <a:rPr lang="en-JM" sz="1200" dirty="0" smtClean="0">
                <a:latin typeface="Lato"/>
                <a:ea typeface="Lato"/>
                <a:cs typeface="Lato"/>
                <a:sym typeface="Lato"/>
              </a:rPr>
              <a:t>This template includes 3 canvas designs; use the most appropriate and delete the others.</a:t>
            </a:r>
            <a:endParaRPr lang="en-JM"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525;p44"/>
          <p:cNvSpPr txBox="1">
            <a:spLocks/>
          </p:cNvSpPr>
          <p:nvPr/>
        </p:nvSpPr>
        <p:spPr>
          <a:xfrm>
            <a:off x="4701702" y="4741175"/>
            <a:ext cx="4114801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DELETE THIS SLIDE PRIOR TO PRESENTATION</a:t>
            </a:r>
          </a:p>
        </p:txBody>
      </p:sp>
      <p:sp>
        <p:nvSpPr>
          <p:cNvPr id="8" name="Google Shape;525;p44"/>
          <p:cNvSpPr txBox="1">
            <a:spLocks/>
          </p:cNvSpPr>
          <p:nvPr/>
        </p:nvSpPr>
        <p:spPr>
          <a:xfrm>
            <a:off x="3848100" y="514350"/>
            <a:ext cx="16764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JM" sz="14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Narkisim" panose="020E0502050101010101" pitchFamily="34" charset="-79"/>
              </a:rPr>
              <a:t>Instructions For Use</a:t>
            </a:r>
          </a:p>
        </p:txBody>
      </p:sp>
    </p:spTree>
    <p:extLst>
      <p:ext uri="{BB962C8B-B14F-4D97-AF65-F5344CB8AC3E}">
        <p14:creationId xmlns:p14="http://schemas.microsoft.com/office/powerpoint/2010/main" val="2398131222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wright\Desktop\tom_latest_ban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"/>
          <a:stretch/>
        </p:blipFill>
        <p:spPr bwMode="auto">
          <a:xfrm>
            <a:off x="0" y="0"/>
            <a:ext cx="9144000" cy="51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8" name="Group 7"/>
          <p:cNvGrpSpPr/>
          <p:nvPr/>
        </p:nvGrpSpPr>
        <p:grpSpPr>
          <a:xfrm>
            <a:off x="1" y="133351"/>
            <a:ext cx="4800600" cy="761999"/>
            <a:chOff x="-1" y="133350"/>
            <a:chExt cx="7352518" cy="1313615"/>
          </a:xfrm>
        </p:grpSpPr>
        <p:sp>
          <p:nvSpPr>
            <p:cNvPr id="3" name="Google Shape;169;p22"/>
            <p:cNvSpPr/>
            <p:nvPr/>
          </p:nvSpPr>
          <p:spPr>
            <a:xfrm>
              <a:off x="-1" y="133350"/>
              <a:ext cx="7352400" cy="123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70;p22"/>
            <p:cNvSpPr txBox="1">
              <a:spLocks/>
            </p:cNvSpPr>
            <p:nvPr/>
          </p:nvSpPr>
          <p:spPr>
            <a:xfrm>
              <a:off x="445764" y="264710"/>
              <a:ext cx="6238677" cy="674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200"/>
                <a:buFont typeface="Raleway"/>
                <a:buNone/>
                <a:defRPr sz="3200" b="0" i="0" u="none" strike="noStrike" cap="none"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r>
                <a:rPr lang="en-JM" sz="2800" b="1" dirty="0" smtClean="0">
                  <a:solidFill>
                    <a:schemeClr val="bg2"/>
                  </a:solidFill>
                </a:rPr>
                <a:t>Jamaica Courthouse</a:t>
              </a:r>
              <a:endParaRPr lang="en-JM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5" name="Google Shape;171;p22"/>
            <p:cNvSpPr txBox="1">
              <a:spLocks/>
            </p:cNvSpPr>
            <p:nvPr/>
          </p:nvSpPr>
          <p:spPr>
            <a:xfrm>
              <a:off x="438955" y="437933"/>
              <a:ext cx="5795999" cy="837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6"/>
                </a:buClr>
                <a:buSzPts val="2400"/>
                <a:buFont typeface="Lato"/>
                <a:buChar char="▷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●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●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>
                <a:buFont typeface="Lato"/>
                <a:buNone/>
              </a:pPr>
              <a:r>
                <a:rPr lang="en-JM" sz="2000" dirty="0" smtClean="0">
                  <a:solidFill>
                    <a:srgbClr val="000000"/>
                  </a:solidFill>
                </a:rPr>
                <a:t>Proposed Design</a:t>
              </a:r>
              <a:endParaRPr lang="en-JM" sz="2000" dirty="0">
                <a:solidFill>
                  <a:srgbClr val="000000"/>
                </a:solidFill>
              </a:endParaRPr>
            </a:p>
          </p:txBody>
        </p:sp>
        <p:sp>
          <p:nvSpPr>
            <p:cNvPr id="6" name="Google Shape;172;p22"/>
            <p:cNvSpPr/>
            <p:nvPr/>
          </p:nvSpPr>
          <p:spPr>
            <a:xfrm>
              <a:off x="0" y="1369865"/>
              <a:ext cx="924000" cy="77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;p22"/>
            <p:cNvSpPr/>
            <p:nvPr/>
          </p:nvSpPr>
          <p:spPr>
            <a:xfrm>
              <a:off x="924117" y="1369865"/>
              <a:ext cx="6428400" cy="771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038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Google Shape;525;p44"/>
          <p:cNvSpPr txBox="1">
            <a:spLocks/>
          </p:cNvSpPr>
          <p:nvPr/>
        </p:nvSpPr>
        <p:spPr>
          <a:xfrm>
            <a:off x="3124200" y="206828"/>
            <a:ext cx="3048000" cy="387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JM" sz="2000" b="1" dirty="0" smtClean="0">
                <a:solidFill>
                  <a:schemeClr val="accent5">
                    <a:lumMod val="50000"/>
                  </a:schemeClr>
                </a:solidFill>
                <a:latin typeface="Lato" panose="020B0604020202020204" charset="0"/>
                <a:cs typeface="Narkisim" panose="020E0502050101010101" pitchFamily="34" charset="-79"/>
              </a:rPr>
              <a:t>Document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789508"/>
            <a:ext cx="4495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Clr>
                <a:schemeClr val="accent6"/>
              </a:buClr>
              <a:buSzPts val="2400"/>
              <a:tabLst>
                <a:tab pos="1485900" algn="l"/>
              </a:tabLst>
            </a:pPr>
            <a:r>
              <a:rPr lang="en-JM" sz="1050" b="1" dirty="0" smtClean="0">
                <a:latin typeface="Lato"/>
                <a:ea typeface="Lato"/>
                <a:cs typeface="Lato"/>
                <a:sym typeface="Lato"/>
              </a:rPr>
              <a:t>Lead Author: </a:t>
            </a:r>
            <a:r>
              <a:rPr lang="en-JM" sz="1050" dirty="0" smtClean="0">
                <a:latin typeface="Lato"/>
                <a:ea typeface="Lato"/>
                <a:cs typeface="Lato"/>
                <a:sym typeface="Lato"/>
              </a:rPr>
              <a:t>Mr. Rohan Wright | </a:t>
            </a:r>
            <a:r>
              <a:rPr lang="en-JM" sz="1050" b="1" dirty="0" smtClean="0">
                <a:latin typeface="Lato"/>
                <a:ea typeface="Lato"/>
                <a:cs typeface="Lato"/>
                <a:sym typeface="Lato"/>
              </a:rPr>
              <a:t>Master Controller:  </a:t>
            </a:r>
            <a:r>
              <a:rPr lang="en-JM" sz="1050" dirty="0" smtClean="0">
                <a:latin typeface="Lato"/>
                <a:ea typeface="Lato"/>
                <a:cs typeface="Lato"/>
                <a:sym typeface="Lato"/>
              </a:rPr>
              <a:t>Mrs. </a:t>
            </a:r>
            <a:r>
              <a:rPr lang="en-JM" sz="1050" dirty="0" err="1" smtClean="0">
                <a:latin typeface="Lato"/>
                <a:ea typeface="Lato"/>
                <a:cs typeface="Lato"/>
                <a:sym typeface="Lato"/>
              </a:rPr>
              <a:t>Anieta</a:t>
            </a:r>
            <a:r>
              <a:rPr lang="en-JM" sz="1050" dirty="0" smtClean="0">
                <a:latin typeface="Lato"/>
                <a:ea typeface="Lato"/>
                <a:cs typeface="Lato"/>
                <a:sym typeface="Lato"/>
              </a:rPr>
              <a:t> Lewis</a:t>
            </a:r>
          </a:p>
        </p:txBody>
      </p:sp>
      <p:sp>
        <p:nvSpPr>
          <p:cNvPr id="7" name="Google Shape;525;p44"/>
          <p:cNvSpPr txBox="1">
            <a:spLocks/>
          </p:cNvSpPr>
          <p:nvPr/>
        </p:nvSpPr>
        <p:spPr>
          <a:xfrm>
            <a:off x="4701702" y="4741175"/>
            <a:ext cx="4114801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DELETE THIS SLIDE PRIOR TO PRESENTATION</a:t>
            </a:r>
          </a:p>
        </p:txBody>
      </p:sp>
      <p:sp>
        <p:nvSpPr>
          <p:cNvPr id="8" name="Google Shape;525;p44"/>
          <p:cNvSpPr txBox="1">
            <a:spLocks/>
          </p:cNvSpPr>
          <p:nvPr/>
        </p:nvSpPr>
        <p:spPr>
          <a:xfrm>
            <a:off x="2952750" y="515399"/>
            <a:ext cx="33909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JM" sz="14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Narkisim" panose="020E0502050101010101" pitchFamily="34" charset="-79"/>
              </a:rPr>
              <a:t>Quality Control &amp; Versioning Information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41005"/>
              </p:ext>
            </p:extLst>
          </p:nvPr>
        </p:nvGraphicFramePr>
        <p:xfrm>
          <a:off x="533400" y="1310176"/>
          <a:ext cx="8077200" cy="1405196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26432501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618903614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712500059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403021697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5559005"/>
                    </a:ext>
                  </a:extLst>
                </a:gridCol>
              </a:tblGrid>
              <a:tr h="347174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Lato" panose="020B0604020202020204" charset="0"/>
                        </a:rPr>
                        <a:t>Document Title</a:t>
                      </a:r>
                      <a:endParaRPr lang="en-US" sz="1050" b="1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50" dirty="0" smtClean="0">
                          <a:latin typeface="Lato" panose="020B0604020202020204" charset="0"/>
                        </a:rPr>
                        <a:t>Project Canvas Template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Lato" panose="020B0604020202020204" charset="0"/>
                        </a:rPr>
                        <a:t>Version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Lato" panose="020B0604020202020204" charset="0"/>
                        </a:rPr>
                        <a:t>1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2339237"/>
                  </a:ext>
                </a:extLst>
              </a:tr>
              <a:tr h="324314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Lato" panose="020B0604020202020204" charset="0"/>
                        </a:rPr>
                        <a:t>Abstract/Purpose</a:t>
                      </a:r>
                      <a:endParaRPr lang="en-US" sz="1050" b="1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050" dirty="0" smtClean="0">
                          <a:latin typeface="Lato" panose="020B0604020202020204" charset="0"/>
                        </a:rPr>
                        <a:t>For use by</a:t>
                      </a:r>
                      <a:r>
                        <a:rPr lang="en-US" sz="1050" baseline="0" dirty="0" smtClean="0">
                          <a:latin typeface="Lato" panose="020B0604020202020204" charset="0"/>
                        </a:rPr>
                        <a:t> project proponents in the presentation of concepts/proposal to TRC and PIMC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43756"/>
                  </a:ext>
                </a:extLst>
              </a:tr>
              <a:tr h="361486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Lato" panose="020B0604020202020204" charset="0"/>
                        </a:rPr>
                        <a:t>Classification</a:t>
                      </a:r>
                      <a:endParaRPr lang="en-US" sz="1050" b="1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Lato" panose="020B0604020202020204" charset="0"/>
                        </a:rPr>
                        <a:t>Open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Lato" panose="020B0604020202020204" charset="0"/>
                        </a:rPr>
                        <a:t>Distribution Type</a:t>
                      </a:r>
                      <a:endParaRPr lang="en-US" sz="1050" b="1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50" dirty="0" smtClean="0">
                          <a:latin typeface="Lato" panose="020B0604020202020204" charset="0"/>
                        </a:rPr>
                        <a:t>Unrestricted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89197"/>
                  </a:ext>
                </a:extLst>
              </a:tr>
              <a:tr h="372222">
                <a:tc>
                  <a:txBody>
                    <a:bodyPr/>
                    <a:lstStyle/>
                    <a:p>
                      <a:r>
                        <a:rPr lang="en-JM" sz="1050" b="1" dirty="0" smtClean="0">
                          <a:latin typeface="Lato" panose="020B0604020202020204" charset="0"/>
                          <a:ea typeface="Lato"/>
                          <a:cs typeface="Lato"/>
                          <a:sym typeface="Lato"/>
                        </a:rPr>
                        <a:t>Approval Date</a:t>
                      </a:r>
                      <a:endParaRPr lang="en-US" sz="1050" b="1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JM" sz="1050" dirty="0" smtClean="0">
                          <a:latin typeface="Lato" panose="020B0604020202020204" charset="0"/>
                          <a:ea typeface="Lato"/>
                          <a:cs typeface="Lato"/>
                          <a:sym typeface="Lato"/>
                        </a:rPr>
                        <a:t>04 November 2020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latin typeface="Lato" panose="020B0604020202020204" charset="0"/>
                        </a:rPr>
                        <a:t>Date of Circulation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Lato" panose="020B0604020202020204" charset="0"/>
                        </a:rPr>
                        <a:t>23 December 2020</a:t>
                      </a:r>
                      <a:endParaRPr lang="en-US" sz="1050" dirty="0">
                        <a:latin typeface="Lato" panose="020B060402020202020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23327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953000" y="2793465"/>
            <a:ext cx="3657600" cy="93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chemeClr val="accent6"/>
              </a:buClr>
              <a:buSzPts val="2400"/>
            </a:pPr>
            <a:r>
              <a:rPr lang="en-JM" sz="1050" b="1" dirty="0" smtClean="0">
                <a:latin typeface="Lato"/>
                <a:ea typeface="Lato"/>
                <a:cs typeface="Lato"/>
                <a:sym typeface="Lato"/>
              </a:rPr>
              <a:t>Change History</a:t>
            </a:r>
          </a:p>
          <a:p>
            <a:pPr marL="171450" lvl="5" indent="-171450">
              <a:lnSpc>
                <a:spcPct val="114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050" dirty="0" smtClean="0">
                <a:latin typeface="Lato"/>
                <a:ea typeface="Lato"/>
                <a:cs typeface="Lato"/>
                <a:sym typeface="Lato"/>
              </a:rPr>
              <a:t>20220318 – Critical revisions and approval / AL</a:t>
            </a:r>
          </a:p>
          <a:p>
            <a:pPr marL="171450" lvl="5" indent="-171450">
              <a:lnSpc>
                <a:spcPct val="114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050" dirty="0" smtClean="0">
                <a:latin typeface="Lato"/>
                <a:ea typeface="Lato"/>
                <a:cs typeface="Lato"/>
                <a:sym typeface="Lato"/>
              </a:rPr>
              <a:t>20220202 – Structural revisions for MDA use / RW</a:t>
            </a:r>
          </a:p>
          <a:p>
            <a:pPr marL="171450" lvl="5" indent="-171450">
              <a:lnSpc>
                <a:spcPct val="114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JM" sz="1050" dirty="0" smtClean="0">
                <a:latin typeface="Lato"/>
                <a:ea typeface="Lato"/>
                <a:cs typeface="Lato"/>
                <a:sym typeface="Lato"/>
              </a:rPr>
              <a:t>20211027 – First version created / RW </a:t>
            </a:r>
          </a:p>
        </p:txBody>
      </p:sp>
    </p:spTree>
    <p:extLst>
      <p:ext uri="{BB962C8B-B14F-4D97-AF65-F5344CB8AC3E}">
        <p14:creationId xmlns:p14="http://schemas.microsoft.com/office/powerpoint/2010/main" val="199309550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JM" sz="4000" b="1" dirty="0" smtClean="0"/>
              <a:t>St. Augusta Courthouse</a:t>
            </a:r>
            <a:endParaRPr lang="en-JM" sz="4000" b="1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JM" dirty="0" smtClean="0"/>
              <a:t>Ministry of Court Affairs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8097352" y="133350"/>
            <a:ext cx="89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chemeClr val="lt1"/>
              </a:buClr>
              <a:buSzPts val="2400"/>
            </a:pPr>
            <a:r>
              <a:rPr lang="en-JM" sz="24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endParaRPr lang="en-JM" sz="2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095" y="133349"/>
            <a:ext cx="2654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JM" sz="24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Project Overview</a:t>
            </a:r>
            <a:endParaRPr lang="en-JM" sz="2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37" y="4248150"/>
            <a:ext cx="385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200" b="1" dirty="0" smtClean="0">
                <a:solidFill>
                  <a:srgbClr val="002060"/>
                </a:solidFill>
              </a:rPr>
              <a:t>Prepared by the </a:t>
            </a:r>
            <a:r>
              <a:rPr lang="en-JM" sz="1200" b="1" dirty="0" smtClean="0">
                <a:solidFill>
                  <a:srgbClr val="00B0F0"/>
                </a:solidFill>
              </a:rPr>
              <a:t>Ministry of Court Affairs </a:t>
            </a:r>
            <a:r>
              <a:rPr lang="en-JM" sz="1200" b="1" dirty="0" smtClean="0">
                <a:solidFill>
                  <a:srgbClr val="002060"/>
                </a:solidFill>
              </a:rPr>
              <a:t>for the Technical Review Committee and Public Investment Management Committee meetings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171950"/>
            <a:ext cx="89535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4294967295"/>
          </p:nvPr>
        </p:nvSpPr>
        <p:spPr>
          <a:xfrm>
            <a:off x="1280098" y="2266950"/>
            <a:ext cx="6633257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000000"/>
                </a:solidFill>
              </a:rPr>
              <a:t>A 33,000 sq.ft courthouse for t</a:t>
            </a:r>
            <a:r>
              <a:rPr lang="en-JM" sz="2000" dirty="0" smtClean="0">
                <a:solidFill>
                  <a:srgbClr val="000000"/>
                </a:solidFill>
              </a:rPr>
              <a:t>he</a:t>
            </a:r>
            <a:r>
              <a:rPr lang="en" sz="2000" dirty="0" smtClean="0">
                <a:solidFill>
                  <a:srgbClr val="000000"/>
                </a:solidFill>
              </a:rPr>
              <a:t> parish of St. Augusta, outfit with modern technology, 10 court rooms and new facilities to meet the increasing demand for justice services in the parish.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5" name="Google Shape;112;p15"/>
          <p:cNvSpPr txBox="1">
            <a:spLocks/>
          </p:cNvSpPr>
          <p:nvPr/>
        </p:nvSpPr>
        <p:spPr>
          <a:xfrm>
            <a:off x="710527" y="513972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JM" b="1" i="0" dirty="0">
                <a:solidFill>
                  <a:srgbClr val="000000"/>
                </a:solidFill>
              </a:rPr>
              <a:t>Project Vision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Google Shape;118;p16"/>
          <p:cNvSpPr txBox="1">
            <a:spLocks/>
          </p:cNvSpPr>
          <p:nvPr/>
        </p:nvSpPr>
        <p:spPr>
          <a:xfrm>
            <a:off x="609600" y="1047750"/>
            <a:ext cx="60960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  <a:buClr>
                <a:schemeClr val="accent6"/>
              </a:buClr>
              <a:buSzPts val="2400"/>
            </a:pP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The current structure of the St</a:t>
            </a:r>
            <a:r>
              <a:rPr lang="en-JM" dirty="0">
                <a:latin typeface="Lato" panose="020B0604020202020204" charset="0"/>
                <a:ea typeface="Lato"/>
                <a:cs typeface="Lato"/>
                <a:sym typeface="Lato"/>
              </a:rPr>
              <a:t>. </a:t>
            </a: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Augusta Courthouse was a temporary solution to meet the needs of the court at the time.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SzPts val="2400"/>
            </a:pP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However, it is no longer suitable, as the court currently experiences:</a:t>
            </a:r>
          </a:p>
          <a:p>
            <a:pPr marL="400050" indent="-400050">
              <a:buClrTx/>
              <a:buSzPct val="100000"/>
              <a:buFont typeface="+mj-lt"/>
              <a:buAutoNum type="romanLcPeriod"/>
            </a:pPr>
            <a:r>
              <a:rPr lang="en-JM" dirty="0">
                <a:latin typeface="Lato" panose="020B0604020202020204" charset="0"/>
                <a:ea typeface="Lato"/>
                <a:cs typeface="Lato"/>
                <a:sym typeface="Lato"/>
              </a:rPr>
              <a:t>rising case volumes</a:t>
            </a:r>
          </a:p>
          <a:p>
            <a:pPr marL="400050" indent="-400050">
              <a:buClrTx/>
              <a:buSzPct val="100000"/>
              <a:buFont typeface="+mj-lt"/>
              <a:buAutoNum type="romanLcPeriod"/>
            </a:pP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a wider </a:t>
            </a:r>
            <a:r>
              <a:rPr lang="en-JM" dirty="0">
                <a:latin typeface="Lato" panose="020B0604020202020204" charset="0"/>
                <a:ea typeface="Lato"/>
                <a:cs typeface="Lato"/>
                <a:sym typeface="Lato"/>
              </a:rPr>
              <a:t>range of services demanded by the public</a:t>
            </a:r>
          </a:p>
          <a:p>
            <a:pPr marL="400050" indent="-400050">
              <a:buClrTx/>
              <a:buSzPct val="100000"/>
              <a:buFont typeface="+mj-lt"/>
              <a:buAutoNum type="romanLcPeriod"/>
            </a:pP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inaccessibility to the court facility by </a:t>
            </a:r>
            <a:r>
              <a:rPr lang="en-JM" dirty="0">
                <a:latin typeface="Lato" panose="020B0604020202020204" charset="0"/>
                <a:ea typeface="Lato"/>
                <a:cs typeface="Lato"/>
                <a:sym typeface="Lato"/>
              </a:rPr>
              <a:t>persons with </a:t>
            </a: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disabilities</a:t>
            </a:r>
          </a:p>
          <a:p>
            <a:pPr marL="400050" indent="-400050">
              <a:buClrTx/>
              <a:buSzPct val="100000"/>
              <a:buFont typeface="+mj-lt"/>
              <a:buAutoNum type="romanLcPeriod"/>
            </a:pP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Poor operational efficiency</a:t>
            </a:r>
          </a:p>
          <a:p>
            <a:pPr marL="400050" indent="-400050">
              <a:buClrTx/>
              <a:buSzPct val="100000"/>
              <a:buFont typeface="+mj-lt"/>
              <a:buAutoNum type="romanLcPeriod"/>
            </a:pP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Limited use of technology</a:t>
            </a:r>
          </a:p>
          <a:p>
            <a:pPr marL="400050" indent="-400050">
              <a:buClrTx/>
              <a:buSzPct val="100000"/>
              <a:buFont typeface="+mj-lt"/>
              <a:buAutoNum type="romanLcPeriod"/>
            </a:pP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High case backlogs</a:t>
            </a:r>
            <a:endParaRPr lang="en-JM" dirty="0">
              <a:latin typeface="Lato" panose="020B0604020202020204" charset="0"/>
              <a:ea typeface="Lato"/>
              <a:cs typeface="Lato"/>
              <a:sym typeface="Lato"/>
            </a:endParaRPr>
          </a:p>
          <a:p>
            <a:pPr>
              <a:buClr>
                <a:schemeClr val="accent6"/>
              </a:buClr>
              <a:buSzPts val="2400"/>
            </a:pPr>
            <a:endParaRPr lang="en-JM" dirty="0">
              <a:latin typeface="Lato" panose="020B0604020202020204" charset="0"/>
              <a:ea typeface="Lato"/>
            </a:endParaRPr>
          </a:p>
          <a:p>
            <a:pPr>
              <a:spcAft>
                <a:spcPts val="1000"/>
              </a:spcAft>
              <a:buClr>
                <a:schemeClr val="accent6"/>
              </a:buClr>
              <a:buSzPts val="2400"/>
            </a:pP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The proposed solution will cost an estimated </a:t>
            </a:r>
            <a:r>
              <a:rPr lang="en-JM" b="1" dirty="0" smtClean="0">
                <a:latin typeface="Lato" panose="020B0604020202020204" charset="0"/>
                <a:ea typeface="Lato"/>
                <a:cs typeface="Lato"/>
                <a:sym typeface="Lato"/>
              </a:rPr>
              <a:t>JM$999 million</a:t>
            </a:r>
            <a:r>
              <a:rPr lang="en-JM" dirty="0" smtClean="0">
                <a:latin typeface="Lato" panose="020B0604020202020204" charset="0"/>
                <a:ea typeface="Lato"/>
                <a:cs typeface="Lato"/>
                <a:sym typeface="Lato"/>
              </a:rPr>
              <a:t>, funded by the Government of Jamaica, and is in keeping with Vision 2030 Goal #99.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" y="18429"/>
            <a:ext cx="5355380" cy="681546"/>
            <a:chOff x="0" y="640357"/>
            <a:chExt cx="7352517" cy="806608"/>
          </a:xfrm>
        </p:grpSpPr>
        <p:sp>
          <p:nvSpPr>
            <p:cNvPr id="8" name="Google Shape;171;p22"/>
            <p:cNvSpPr txBox="1">
              <a:spLocks/>
            </p:cNvSpPr>
            <p:nvPr/>
          </p:nvSpPr>
          <p:spPr>
            <a:xfrm>
              <a:off x="150425" y="640357"/>
              <a:ext cx="5796000" cy="648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6"/>
                </a:buClr>
                <a:buSzPts val="2400"/>
                <a:buFont typeface="Lato"/>
                <a:buChar char="▷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●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●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>
                <a:buFont typeface="Lato"/>
                <a:buNone/>
              </a:pPr>
              <a:endParaRPr lang="en-JM" dirty="0"/>
            </a:p>
          </p:txBody>
        </p:sp>
        <p:sp>
          <p:nvSpPr>
            <p:cNvPr id="9" name="Google Shape;172;p22"/>
            <p:cNvSpPr/>
            <p:nvPr/>
          </p:nvSpPr>
          <p:spPr>
            <a:xfrm>
              <a:off x="0" y="1369865"/>
              <a:ext cx="924000" cy="77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;p22"/>
            <p:cNvSpPr/>
            <p:nvPr/>
          </p:nvSpPr>
          <p:spPr>
            <a:xfrm>
              <a:off x="924117" y="1369865"/>
              <a:ext cx="64284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71;p22"/>
          <p:cNvSpPr txBox="1">
            <a:spLocks/>
          </p:cNvSpPr>
          <p:nvPr/>
        </p:nvSpPr>
        <p:spPr>
          <a:xfrm>
            <a:off x="275116" y="18429"/>
            <a:ext cx="4296884" cy="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JM" b="1" dirty="0" smtClean="0">
                <a:solidFill>
                  <a:srgbClr val="000000"/>
                </a:solidFill>
              </a:rPr>
              <a:t>Project Rationale/Need</a:t>
            </a:r>
            <a:endParaRPr lang="en-JM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0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Google Shape;525;p44"/>
          <p:cNvSpPr txBox="1">
            <a:spLocks/>
          </p:cNvSpPr>
          <p:nvPr/>
        </p:nvSpPr>
        <p:spPr>
          <a:xfrm>
            <a:off x="4701702" y="4741175"/>
            <a:ext cx="4114801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DELETE THIS SLIDE PRIOR TO PRESENTATION</a:t>
            </a:r>
          </a:p>
        </p:txBody>
      </p:sp>
      <p:sp>
        <p:nvSpPr>
          <p:cNvPr id="4" name="Google Shape;525;p44"/>
          <p:cNvSpPr txBox="1">
            <a:spLocks/>
          </p:cNvSpPr>
          <p:nvPr/>
        </p:nvSpPr>
        <p:spPr>
          <a:xfrm>
            <a:off x="457200" y="1504950"/>
            <a:ext cx="4648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PLEASE NOTE:</a:t>
            </a:r>
          </a:p>
          <a:p>
            <a:endParaRPr lang="en-JM" sz="1400" b="1" dirty="0">
              <a:solidFill>
                <a:srgbClr val="FF0000"/>
              </a:solidFill>
              <a:latin typeface="Lato" panose="020B0604020202020204" charset="0"/>
              <a:cs typeface="Narkisim" panose="020E0502050101010101" pitchFamily="34" charset="-79"/>
            </a:endParaRPr>
          </a:p>
          <a:p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Project Proponents are required to select only ONE of the </a:t>
            </a:r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canvas layouts </a:t>
            </a:r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presented on the </a:t>
            </a:r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following </a:t>
            </a:r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three slides</a:t>
            </a:r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. </a:t>
            </a:r>
          </a:p>
          <a:p>
            <a:endParaRPr lang="en-JM" sz="1400" b="1" dirty="0">
              <a:solidFill>
                <a:srgbClr val="FF0000"/>
              </a:solidFill>
              <a:latin typeface="Lato" panose="020B0604020202020204" charset="0"/>
              <a:cs typeface="Narkisim" panose="020E0502050101010101" pitchFamily="34" charset="-79"/>
            </a:endParaRPr>
          </a:p>
          <a:p>
            <a:r>
              <a:rPr lang="en-JM" sz="1400" b="1" dirty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The suggested phrasing and bulleting is presented.</a:t>
            </a:r>
          </a:p>
          <a:p>
            <a:endParaRPr lang="en-JM" sz="1400" b="1" dirty="0">
              <a:solidFill>
                <a:srgbClr val="FF0000"/>
              </a:solidFill>
              <a:latin typeface="Lato" panose="020B0604020202020204" charset="0"/>
              <a:cs typeface="Narkisim" panose="020E0502050101010101" pitchFamily="34" charset="-79"/>
            </a:endParaRPr>
          </a:p>
          <a:p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Use bullet points and succinct statements.</a:t>
            </a:r>
          </a:p>
          <a:p>
            <a:endParaRPr lang="en-JM" sz="1400" b="1" dirty="0">
              <a:solidFill>
                <a:srgbClr val="FF0000"/>
              </a:solidFill>
              <a:latin typeface="Lato" panose="020B0604020202020204" charset="0"/>
              <a:cs typeface="Narkisim" panose="020E0502050101010101" pitchFamily="34" charset="-79"/>
            </a:endParaRPr>
          </a:p>
          <a:p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Delete unused layouts/slides</a:t>
            </a:r>
            <a:r>
              <a:rPr lang="en-JM" sz="1400" b="1" dirty="0" smtClean="0">
                <a:solidFill>
                  <a:srgbClr val="FF0000"/>
                </a:solidFill>
                <a:latin typeface="Lato" panose="020B0604020202020204" charset="0"/>
                <a:cs typeface="Narkisim" panose="020E0502050101010101" pitchFamily="34" charset="-79"/>
              </a:rPr>
              <a:t>.</a:t>
            </a:r>
            <a:endParaRPr lang="en-JM" sz="1400" b="1" dirty="0" smtClean="0">
              <a:solidFill>
                <a:srgbClr val="FF0000"/>
              </a:solidFill>
              <a:latin typeface="Lato" panose="020B0604020202020204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12070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/>
          <p:nvPr/>
        </p:nvSpPr>
        <p:spPr>
          <a:xfrm>
            <a:off x="1986120" y="509212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900" b="1" dirty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Implementing Entities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900" b="1"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900" b="1"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1986120" y="2104181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sz="900" b="1" dirty="0" smtClean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Scope/Components</a:t>
            </a:r>
            <a:endParaRPr sz="900" b="1" dirty="0" smtClean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50,000 sq. ft. space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15 court rooms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Holding areas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Offices for victim support services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3709921" y="509212"/>
            <a:ext cx="1724038" cy="31891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Expected Outcomes</a:t>
            </a:r>
            <a:endParaRPr sz="900"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Greater efficiency in the administration of court services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Improved scheduling of court matters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Resolution services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Improved trust in the justice system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Improved physical access to the court facilities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Wider range of court services available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JM" sz="900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5433959" y="509681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JM" sz="900" b="1" dirty="0" smtClean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Project Risks 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Delays in obtaining building approvals</a:t>
            </a:r>
            <a:endParaRPr lang="en-JM"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Procurement hiccups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Conformance with JNHT protocols vis-à-vis development plans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JM"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JM"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7157879" y="509512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JM" sz="900" b="1" dirty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Milestones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Feb 2022 - Stakeholder Consultation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March 2022 – Ground breaking activities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April 2022 – Construction Activities (Phase 1)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December 2022 – Construction Activities (Phase 2)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March 2023 – Fixtures Installation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August 2023 - Handing Over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JM" sz="900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  <a:p>
            <a:endParaRPr lang="en" sz="900" b="1" dirty="0" smtClean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endParaRPr lang="en" sz="900"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262200" y="509512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 b="1" dirty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Project </a:t>
            </a:r>
            <a:r>
              <a:rPr lang="en" sz="900" b="1" dirty="0" smtClean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Objectives</a:t>
            </a:r>
            <a:endParaRPr sz="900"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To expand the services of the current court facilities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Improve access to justice services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Accom</a:t>
            </a: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m</a:t>
            </a:r>
            <a:r>
              <a:rPr lang="en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odate Family Court services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Create technology access points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Improve accessibility to persons with disabilities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"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262200" y="3698850"/>
            <a:ext cx="21549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 b="1" dirty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Project Cost Structure</a:t>
            </a:r>
            <a:endParaRPr sz="900"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b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Total: </a:t>
            </a: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JM$ 000,000,000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b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Source: </a:t>
            </a: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Government of Jamaica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b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Funding Status: </a:t>
            </a: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Not Secured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2417682" y="3696738"/>
            <a:ext cx="21549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sz="900" b="1" dirty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Monitoring &amp; Evaluation</a:t>
            </a:r>
            <a:endParaRPr sz="900"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Defined theory of change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Indicators</a:t>
            </a:r>
          </a:p>
          <a:p>
            <a:pPr marL="171450" lvl="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Reporting formats/structure and timelines</a:t>
            </a:r>
            <a:endParaRPr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2138514" y="3765863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6" name="Google Shape;526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25" name="Google Shape;525;p44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3776400" cy="4667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Narkisim" panose="020E0502050101010101" pitchFamily="34" charset="-79"/>
              </a:rPr>
              <a:t>Project </a:t>
            </a:r>
            <a:r>
              <a:rPr lang="en" sz="1100" b="1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Narkisim" panose="020E0502050101010101" pitchFamily="34" charset="-79"/>
              </a:rPr>
              <a:t>Canvas </a:t>
            </a:r>
            <a:br>
              <a:rPr lang="en" sz="1100" b="1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Narkisim" panose="020E0502050101010101" pitchFamily="34" charset="-79"/>
              </a:rPr>
            </a:br>
            <a:r>
              <a:rPr lang="en" sz="1100" b="1" dirty="0" smtClean="0">
                <a:solidFill>
                  <a:schemeClr val="accent1"/>
                </a:solidFill>
                <a:latin typeface="Lato" panose="020B0604020202020204" charset="0"/>
                <a:cs typeface="Narkisim" panose="020E0502050101010101" pitchFamily="34" charset="-79"/>
              </a:rPr>
              <a:t>St. Augusta Courthouse – </a:t>
            </a:r>
            <a:r>
              <a:rPr lang="en" sz="1100" b="1" dirty="0">
                <a:solidFill>
                  <a:schemeClr val="accent1"/>
                </a:solidFill>
                <a:latin typeface="Lato" panose="020B0604020202020204" charset="0"/>
                <a:cs typeface="Narkisim" panose="020E0502050101010101" pitchFamily="34" charset="-79"/>
              </a:rPr>
              <a:t>Ministry of </a:t>
            </a:r>
            <a:r>
              <a:rPr lang="en" sz="1100" b="1" dirty="0" smtClean="0">
                <a:solidFill>
                  <a:schemeClr val="accent1"/>
                </a:solidFill>
                <a:latin typeface="Lato" panose="020B0604020202020204" charset="0"/>
                <a:cs typeface="Narkisim" panose="020E0502050101010101" pitchFamily="34" charset="-79"/>
              </a:rPr>
              <a:t>Court Affairs</a:t>
            </a:r>
            <a:endParaRPr sz="1100" b="1" dirty="0">
              <a:solidFill>
                <a:schemeClr val="accent1"/>
              </a:solidFill>
              <a:latin typeface="Lato" panose="020B0604020202020204" charset="0"/>
              <a:cs typeface="Narkisim" panose="020E0502050101010101" pitchFamily="34" charset="-79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3426886" y="2174761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0" name="Google Shape;525;p44"/>
          <p:cNvSpPr txBox="1">
            <a:spLocks/>
          </p:cNvSpPr>
          <p:nvPr/>
        </p:nvSpPr>
        <p:spPr>
          <a:xfrm>
            <a:off x="6726899" y="0"/>
            <a:ext cx="21549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en-JM" sz="1100" b="1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Narkisim" panose="020E0502050101010101" pitchFamily="34" charset="-79"/>
              </a:rPr>
              <a:t>Execution Period</a:t>
            </a:r>
          </a:p>
          <a:p>
            <a:pPr algn="r"/>
            <a:r>
              <a:rPr lang="en-JM" sz="1100" b="1" dirty="0" smtClean="0">
                <a:solidFill>
                  <a:schemeClr val="accent1"/>
                </a:solidFill>
                <a:latin typeface="Lato" panose="020B0604020202020204" charset="0"/>
                <a:cs typeface="Narkisim" panose="020E0502050101010101" pitchFamily="34" charset="-79"/>
              </a:rPr>
              <a:t>March 2022 - August 2023</a:t>
            </a:r>
            <a:endParaRPr lang="en-JM" sz="1100" b="1" dirty="0">
              <a:solidFill>
                <a:schemeClr val="accent1"/>
              </a:solidFill>
              <a:latin typeface="Lato" panose="020B0604020202020204" charset="0"/>
              <a:cs typeface="Narkisim" panose="020E0502050101010101" pitchFamily="34" charset="-79"/>
            </a:endParaRPr>
          </a:p>
        </p:txBody>
      </p:sp>
      <p:sp>
        <p:nvSpPr>
          <p:cNvPr id="54" name="Google Shape;530;p44"/>
          <p:cNvSpPr/>
          <p:nvPr/>
        </p:nvSpPr>
        <p:spPr>
          <a:xfrm>
            <a:off x="5157275" y="586050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5" name="Google Shape;502;p44"/>
          <p:cNvSpPr txBox="1"/>
          <p:nvPr/>
        </p:nvSpPr>
        <p:spPr>
          <a:xfrm>
            <a:off x="5433959" y="2104350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Project </a:t>
            </a:r>
            <a:r>
              <a:rPr lang="en-US" sz="900" b="1" dirty="0" smtClean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Stakeholders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smtClean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and/or Beneficiaries</a:t>
            </a:r>
            <a:endParaRPr sz="900"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Lawyers/Judges, Court Officers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Residents of St. Thomas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Road users along the construction site</a:t>
            </a:r>
            <a:endParaRPr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grpSp>
        <p:nvGrpSpPr>
          <p:cNvPr id="56" name="Google Shape;518;p44"/>
          <p:cNvGrpSpPr/>
          <p:nvPr/>
        </p:nvGrpSpPr>
        <p:grpSpPr>
          <a:xfrm>
            <a:off x="6834809" y="2170798"/>
            <a:ext cx="278200" cy="266861"/>
            <a:chOff x="5241175" y="4959100"/>
            <a:chExt cx="539775" cy="517775"/>
          </a:xfrm>
          <a:solidFill>
            <a:srgbClr val="FFC000"/>
          </a:solidFill>
        </p:grpSpPr>
        <p:sp>
          <p:nvSpPr>
            <p:cNvPr id="57" name="Google Shape;519;p4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" name="Google Shape;520;p4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" name="Google Shape;521;p4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" name="Google Shape;522;p4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" name="Google Shape;523;p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" name="Google Shape;524;p4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" name="Google Shape;796;p47"/>
          <p:cNvGrpSpPr/>
          <p:nvPr/>
        </p:nvGrpSpPr>
        <p:grpSpPr>
          <a:xfrm>
            <a:off x="4148983" y="3756533"/>
            <a:ext cx="355433" cy="214638"/>
            <a:chOff x="3241525" y="3039450"/>
            <a:chExt cx="494600" cy="312625"/>
          </a:xfrm>
          <a:solidFill>
            <a:srgbClr val="FFC000"/>
          </a:solidFill>
        </p:grpSpPr>
        <p:sp>
          <p:nvSpPr>
            <p:cNvPr id="64" name="Google Shape;797;p47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8;p47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749;p47"/>
          <p:cNvGrpSpPr/>
          <p:nvPr/>
        </p:nvGrpSpPr>
        <p:grpSpPr>
          <a:xfrm>
            <a:off x="1723754" y="561371"/>
            <a:ext cx="235324" cy="230788"/>
            <a:chOff x="5970800" y="1619250"/>
            <a:chExt cx="428650" cy="456725"/>
          </a:xfrm>
          <a:solidFill>
            <a:srgbClr val="FFC000"/>
          </a:solidFill>
        </p:grpSpPr>
        <p:sp>
          <p:nvSpPr>
            <p:cNvPr id="67" name="Google Shape;750;p4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51;p4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52;p4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53;p4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54;p4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862;p47"/>
          <p:cNvSpPr/>
          <p:nvPr/>
        </p:nvSpPr>
        <p:spPr>
          <a:xfrm>
            <a:off x="6858000" y="592043"/>
            <a:ext cx="231266" cy="202106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7;p47"/>
          <p:cNvGrpSpPr/>
          <p:nvPr/>
        </p:nvGrpSpPr>
        <p:grpSpPr>
          <a:xfrm>
            <a:off x="8654703" y="580538"/>
            <a:ext cx="158930" cy="225114"/>
            <a:chOff x="3984000" y="1594200"/>
            <a:chExt cx="357800" cy="506800"/>
          </a:xfrm>
          <a:solidFill>
            <a:srgbClr val="FFC000"/>
          </a:solidFill>
        </p:grpSpPr>
        <p:sp>
          <p:nvSpPr>
            <p:cNvPr id="74" name="Google Shape;738;p47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39;p4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800;p47"/>
          <p:cNvGrpSpPr/>
          <p:nvPr/>
        </p:nvGrpSpPr>
        <p:grpSpPr>
          <a:xfrm>
            <a:off x="3401211" y="571414"/>
            <a:ext cx="256508" cy="195595"/>
            <a:chOff x="5255200" y="3006475"/>
            <a:chExt cx="511700" cy="378575"/>
          </a:xfrm>
          <a:solidFill>
            <a:srgbClr val="FFC000"/>
          </a:solidFill>
        </p:grpSpPr>
        <p:sp>
          <p:nvSpPr>
            <p:cNvPr id="77" name="Google Shape;801;p4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2;p4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506;p44"/>
          <p:cNvSpPr txBox="1"/>
          <p:nvPr/>
        </p:nvSpPr>
        <p:spPr>
          <a:xfrm>
            <a:off x="4572582" y="3698849"/>
            <a:ext cx="2154899" cy="1227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 b="1" dirty="0" smtClean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Research Inputs</a:t>
            </a:r>
            <a:endParaRPr sz="900"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Environmental Impact Report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Staff Surveys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sp>
        <p:nvSpPr>
          <p:cNvPr id="92" name="Google Shape;506;p44"/>
          <p:cNvSpPr txBox="1"/>
          <p:nvPr/>
        </p:nvSpPr>
        <p:spPr>
          <a:xfrm>
            <a:off x="6726900" y="3696738"/>
            <a:ext cx="2154899" cy="1229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JM" sz="900" b="1" dirty="0" smtClean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Vision 2030 Goal Alignment</a:t>
            </a:r>
            <a:endParaRPr sz="900"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Goal #2 – Jamaican society is secure, cohesive and just</a:t>
            </a:r>
          </a:p>
          <a:p>
            <a:pPr marL="171450" lvl="3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Outcome #5 – Security and Safety</a:t>
            </a:r>
          </a:p>
          <a:p>
            <a:pPr marL="171450" lvl="3" indent="-17145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JM" sz="9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sym typeface="Kulim Park"/>
              </a:rPr>
              <a:t>Outcome #6 – Effective Governance</a:t>
            </a:r>
            <a:endParaRPr sz="9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sym typeface="Kulim Park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8" y="860766"/>
            <a:ext cx="1113709" cy="11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/>
          <p:nvPr/>
        </p:nvSpPr>
        <p:spPr>
          <a:xfrm>
            <a:off x="1986120" y="4667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Implementing Entities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900" b="1" i="0" u="none" strike="noStrike" kern="0" cap="none" spc="0" normalizeH="0" baseline="0" noProof="0" dirty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900" b="1" i="0" u="none" strike="noStrike" kern="0" cap="none" spc="0" normalizeH="0" baseline="0" noProof="0" dirty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Scope/Components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Irrigation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Global Gap Combo Structures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Capacity Building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Kulim Park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3709921" y="466575"/>
            <a:ext cx="1724038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Expected Outcomes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en-US" sz="900" dirty="0">
                <a:solidFill>
                  <a:srgbClr val="2185C5">
                    <a:lumMod val="50000"/>
                  </a:srgbClr>
                </a:solidFill>
                <a:latin typeface="Trebuchet MS" panose="020B0603020202020204" pitchFamily="34" charset="0"/>
              </a:rPr>
              <a:t>9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5%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Increase agricultural production within the project area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Access to irrigation for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200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farmers.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Enhanced marketing facilities and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350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ha. of new lands coming into production. employment for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1000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unskilled personnel and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500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skilled personnel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Enhanced environmental sustainability to investors through  irrigation, drainage and access roadways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Improved post-harvest management and improved food safety standard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5433959" y="4671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Project Risks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Administration of land through farmers group (H)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Availability of surface water to meet demand (M)</a:t>
            </a:r>
            <a:endParaRPr kumimoji="0" lang="en-JM" sz="1400" b="0" i="0" u="none" strike="noStrike" kern="0" cap="none" spc="0" normalizeH="0" baseline="0" noProof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Kulim Park"/>
              </a:rPr>
              <a:t>Fiscal space constraints (M)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Monitoring &amp; Evaluation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Improved livelihood of farmers – measured through reports from PIOJ, RADA, </a:t>
            </a:r>
            <a:r>
              <a:rPr kumimoji="0" lang="en-JM" sz="900" b="0" i="0" u="none" strike="noStrike" kern="0" cap="none" spc="0" normalizeH="0" baseline="0" noProof="0" dirty="0" err="1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Agro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-Invest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Increased production of selected crops –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Target: </a:t>
            </a:r>
            <a:r>
              <a:rPr lang="en-JM" sz="900" noProof="0" dirty="0" smtClean="0">
                <a:solidFill>
                  <a:srgbClr val="2185C5">
                    <a:lumMod val="50000"/>
                  </a:srgbClr>
                </a:solidFill>
                <a:latin typeface="Trebuchet MS"/>
              </a:rPr>
              <a:t>8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5%; Baseline: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 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999.5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tonnes)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Farm with access to irrigation system – Target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35%; Baseline: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0%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Arable lands with access to irrigation –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Target: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 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350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ha;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Baseline: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0 ha.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Farmer group cluster established – Target 1; Baseline 0.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Kulim Park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104262"/>
              </a:solidFill>
              <a:effectLst/>
              <a:uLnTx/>
              <a:uFillTx/>
              <a:latin typeface="Trebuchet MS" panose="020B0603020202020204" pitchFamily="34" charset="0"/>
              <a:ea typeface="Kulim Park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104262"/>
              </a:solidFill>
              <a:effectLst/>
              <a:uLnTx/>
              <a:uFillTx/>
              <a:latin typeface="Trebuchet MS" panose="020B0603020202020204" pitchFamily="34" charset="0"/>
              <a:ea typeface="Kulim Park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cs typeface="Kulim Park"/>
                <a:sym typeface="Kulim Park"/>
              </a:rPr>
              <a:t>Project Objectives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cs typeface="Kulim Park"/>
              <a:sym typeface="Kulim Park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Provision of infrastructure and systems with the capacity to supply water to the farm gate of all farms.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Provision of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200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farmers with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three (3)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Global GAP Combo Structures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Capacity building to improve productivity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en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Kulim Park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262200" y="3656363"/>
            <a:ext cx="21549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Project Cost Structure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Kulim Park"/>
              </a:rPr>
              <a:t>Total: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Kulim Park"/>
              </a:rPr>
              <a:t>JM$ 999,000,000,000.00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Source: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Government of Jamaica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Funding </a:t>
            </a:r>
            <a:r>
              <a:rPr kumimoji="0" lang="en-JM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Status: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Not Secured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Kulim Park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2417682" y="3654251"/>
            <a:ext cx="21549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Implementation Duration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/>
              <a:buNone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Total execution duration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3 ½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years from Sept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2020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– Nov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2020.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Project planning period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1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years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Project implementation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5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½ years</a:t>
            </a:r>
          </a:p>
        </p:txBody>
      </p:sp>
      <p:sp>
        <p:nvSpPr>
          <p:cNvPr id="508" name="Google Shape;508;p44"/>
          <p:cNvSpPr/>
          <p:nvPr/>
        </p:nvSpPr>
        <p:spPr>
          <a:xfrm>
            <a:off x="2138514" y="3723376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6" name="Google Shape;526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5" name="Google Shape;525;p44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6367200" cy="4667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100" b="1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Narkisim"/>
              </a:rPr>
              <a:t>Project Canvas </a:t>
            </a:r>
            <a:r>
              <a:rPr lang="en" sz="1100" b="1" dirty="0">
                <a:latin typeface="Lato" panose="020B0604020202020204" charset="0"/>
                <a:cs typeface="Narkisim" panose="020E0502050101010101" pitchFamily="34" charset="-79"/>
              </a:rPr>
              <a:t/>
            </a:r>
            <a:br>
              <a:rPr lang="en" sz="1100" b="1" dirty="0">
                <a:latin typeface="Lato" panose="020B0604020202020204" charset="0"/>
                <a:cs typeface="Narkisim" panose="020E0502050101010101" pitchFamily="34" charset="-79"/>
              </a:rPr>
            </a:br>
            <a:r>
              <a:rPr lang="en" sz="1100" b="1" dirty="0" smtClean="0">
                <a:solidFill>
                  <a:schemeClr val="accent1"/>
                </a:solidFill>
                <a:latin typeface="Lato" panose="020B0604020202020204" charset="0"/>
                <a:cs typeface="Narkisim"/>
              </a:rPr>
              <a:t>Jamaica Farms Agricultural </a:t>
            </a:r>
            <a:r>
              <a:rPr lang="en" sz="1100" b="1" dirty="0">
                <a:solidFill>
                  <a:schemeClr val="accent1"/>
                </a:solidFill>
                <a:latin typeface="Lato" panose="020B0604020202020204" charset="0"/>
                <a:cs typeface="Narkisim"/>
              </a:rPr>
              <a:t>Development </a:t>
            </a:r>
            <a:r>
              <a:rPr lang="en" sz="1100" b="1" dirty="0" smtClean="0">
                <a:solidFill>
                  <a:schemeClr val="accent1"/>
                </a:solidFill>
                <a:latin typeface="Lato" panose="020B0604020202020204" charset="0"/>
                <a:cs typeface="Narkisim"/>
              </a:rPr>
              <a:t>– Agricultural Authority of Jamaica</a:t>
            </a:r>
            <a:endParaRPr sz="1100" b="1" dirty="0">
              <a:solidFill>
                <a:schemeClr val="accent1"/>
              </a:solidFill>
              <a:latin typeface="Lato" panose="020B0604020202020204" charset="0"/>
              <a:cs typeface="Narkisim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3426886" y="2132274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525;p44"/>
          <p:cNvSpPr txBox="1">
            <a:spLocks/>
          </p:cNvSpPr>
          <p:nvPr/>
        </p:nvSpPr>
        <p:spPr>
          <a:xfrm>
            <a:off x="6726899" y="0"/>
            <a:ext cx="21549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n-JM" sz="1100" b="1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Lato" panose="020B0604020202020204" charset="0"/>
                <a:cs typeface="Narkisim" panose="020E0502050101010101" pitchFamily="34" charset="-79"/>
                <a:sym typeface="Raleway"/>
              </a:rPr>
              <a:t>Execution Period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n-JM" sz="1100" b="1" i="0" u="none" strike="noStrike" kern="0" cap="none" spc="0" normalizeH="0" baseline="0" noProof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 panose="020B0604020202020204" charset="0"/>
                <a:cs typeface="Narkisim"/>
                <a:sym typeface="Raleway"/>
              </a:rPr>
              <a:t>Sept 2021 – Nov 2026</a:t>
            </a:r>
          </a:p>
        </p:txBody>
      </p:sp>
      <p:sp>
        <p:nvSpPr>
          <p:cNvPr id="54" name="Google Shape;530;p44"/>
          <p:cNvSpPr/>
          <p:nvPr/>
        </p:nvSpPr>
        <p:spPr>
          <a:xfrm>
            <a:off x="5157275" y="543563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02;p44"/>
          <p:cNvSpPr txBox="1"/>
          <p:nvPr/>
        </p:nvSpPr>
        <p:spPr>
          <a:xfrm>
            <a:off x="5433959" y="2061863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Project Stakeholders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and/or Beneficiaries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200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farmers on 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820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ha of irrigable land</a:t>
            </a:r>
            <a:endParaRPr kumimoji="0" lang="en-029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029" sz="900" b="0" i="0" u="none" strike="noStrike" kern="0" cap="none" spc="0" normalizeH="0" baseline="0" noProof="0" dirty="0" err="1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Agro</a:t>
            </a:r>
            <a:r>
              <a:rPr kumimoji="0" lang="en-029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-processors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029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Hotels and restaurants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029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Regional markets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029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Small and micro entrepreneurs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</p:txBody>
      </p:sp>
      <p:grpSp>
        <p:nvGrpSpPr>
          <p:cNvPr id="56" name="Google Shape;518;p44"/>
          <p:cNvGrpSpPr/>
          <p:nvPr/>
        </p:nvGrpSpPr>
        <p:grpSpPr>
          <a:xfrm>
            <a:off x="6834809" y="2128311"/>
            <a:ext cx="278200" cy="266861"/>
            <a:chOff x="5241175" y="4959100"/>
            <a:chExt cx="539775" cy="517775"/>
          </a:xfrm>
          <a:solidFill>
            <a:srgbClr val="FFC000"/>
          </a:solidFill>
        </p:grpSpPr>
        <p:sp>
          <p:nvSpPr>
            <p:cNvPr id="57" name="Google Shape;519;p4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20;p4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21;p4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22;p4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23;p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24;p4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796;p47"/>
          <p:cNvGrpSpPr/>
          <p:nvPr/>
        </p:nvGrpSpPr>
        <p:grpSpPr>
          <a:xfrm>
            <a:off x="8617522" y="541236"/>
            <a:ext cx="256899" cy="190004"/>
            <a:chOff x="3241525" y="3039450"/>
            <a:chExt cx="494600" cy="312625"/>
          </a:xfrm>
          <a:solidFill>
            <a:srgbClr val="FFC000"/>
          </a:solidFill>
        </p:grpSpPr>
        <p:sp>
          <p:nvSpPr>
            <p:cNvPr id="64" name="Google Shape;797;p47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98;p47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749;p47"/>
          <p:cNvGrpSpPr/>
          <p:nvPr/>
        </p:nvGrpSpPr>
        <p:grpSpPr>
          <a:xfrm>
            <a:off x="1719546" y="522826"/>
            <a:ext cx="235324" cy="230788"/>
            <a:chOff x="5970800" y="1619250"/>
            <a:chExt cx="428650" cy="456725"/>
          </a:xfrm>
          <a:solidFill>
            <a:srgbClr val="FFC000"/>
          </a:solidFill>
        </p:grpSpPr>
        <p:sp>
          <p:nvSpPr>
            <p:cNvPr id="67" name="Google Shape;750;p4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751;p4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752;p4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53;p4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54;p4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862;p47"/>
          <p:cNvSpPr/>
          <p:nvPr/>
        </p:nvSpPr>
        <p:spPr>
          <a:xfrm>
            <a:off x="6858000" y="549556"/>
            <a:ext cx="231266" cy="202106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3" name="Google Shape;737;p47"/>
          <p:cNvGrpSpPr/>
          <p:nvPr/>
        </p:nvGrpSpPr>
        <p:grpSpPr>
          <a:xfrm>
            <a:off x="4338893" y="3715788"/>
            <a:ext cx="158930" cy="225114"/>
            <a:chOff x="3984000" y="1594200"/>
            <a:chExt cx="357800" cy="506800"/>
          </a:xfrm>
          <a:solidFill>
            <a:srgbClr val="FFC000"/>
          </a:solidFill>
        </p:grpSpPr>
        <p:sp>
          <p:nvSpPr>
            <p:cNvPr id="74" name="Google Shape;738;p47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39;p4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800;p47"/>
          <p:cNvGrpSpPr/>
          <p:nvPr/>
        </p:nvGrpSpPr>
        <p:grpSpPr>
          <a:xfrm>
            <a:off x="3401211" y="528927"/>
            <a:ext cx="256508" cy="195595"/>
            <a:chOff x="5255200" y="3006475"/>
            <a:chExt cx="511700" cy="378575"/>
          </a:xfrm>
          <a:solidFill>
            <a:srgbClr val="FFC000"/>
          </a:solidFill>
        </p:grpSpPr>
        <p:sp>
          <p:nvSpPr>
            <p:cNvPr id="77" name="Google Shape;801;p4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02;p4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506;p44"/>
          <p:cNvSpPr txBox="1"/>
          <p:nvPr/>
        </p:nvSpPr>
        <p:spPr>
          <a:xfrm>
            <a:off x="4572582" y="3656362"/>
            <a:ext cx="2154899" cy="1227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Research Inputs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Kulim Park"/>
              </a:rPr>
              <a:t>Reports from NIC, Agro-Invest, RADA and PIOJ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JM" sz="900" dirty="0" smtClean="0">
                <a:solidFill>
                  <a:srgbClr val="2185C5">
                    <a:lumMod val="50000"/>
                  </a:srgbClr>
                </a:solidFill>
                <a:latin typeface="Trebuchet MS"/>
              </a:rPr>
              <a:t>Surveys of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Jamaica </a:t>
            </a:r>
            <a:r>
              <a:rPr kumimoji="0" lang="en-JM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Jamaica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 farmers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92" name="Google Shape;506;p44"/>
          <p:cNvSpPr txBox="1"/>
          <p:nvPr/>
        </p:nvSpPr>
        <p:spPr>
          <a:xfrm>
            <a:off x="6726900" y="3654251"/>
            <a:ext cx="2154899" cy="1235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National Policy Alignment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Vision 2030 National Strategy 9. </a:t>
            </a:r>
            <a:r>
              <a:rPr kumimoji="0" lang="en-JM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Ensure adequate and safe water supply and sanitation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cs typeface="Arial"/>
                <a:sym typeface="Arial"/>
              </a:rPr>
              <a:t>Food &amp; Nutrition Security Policy; Agricultural Land Use Policy; Water Sector Policy et al.</a:t>
            </a:r>
            <a:endParaRPr kumimoji="0" lang="en-JM" sz="14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JM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62" y="786931"/>
            <a:ext cx="1162461" cy="11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0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/>
          <p:nvPr/>
        </p:nvSpPr>
        <p:spPr>
          <a:xfrm>
            <a:off x="1985881" y="438149"/>
            <a:ext cx="1730349" cy="9129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Implementing Entities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900" b="1" i="0" u="none" strike="noStrike" kern="0" cap="none" spc="0" normalizeH="0" baseline="0" noProof="0" dirty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900" b="1" i="0" u="none" strike="noStrike" kern="0" cap="none" spc="0" normalizeH="0" baseline="0" noProof="0" dirty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1985762" y="1351074"/>
            <a:ext cx="1723798" cy="252891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Scope/Components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en-JM" sz="900" b="0" i="0" u="none" strike="noStrike" kern="0" cap="none" spc="0" normalizeH="0" baseline="0" noProof="0" dirty="0" smtClean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Widening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of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0.8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km of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Jamaica Lane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Drainage improvements with the installation of HDPE pipe culverts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Widening of Box Culvert;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Upgrade and connection of sewer main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Street lighting, road markings and signage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Installation of new or upgraded traffic signals with pedestrian facilities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Kulim Park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3705958" y="438149"/>
            <a:ext cx="1715963" cy="32177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Expected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Outcomes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en-JM" sz="900" b="0" i="0" u="none" strike="noStrike" kern="0" cap="none" spc="0" normalizeH="0" baseline="0" noProof="0" dirty="0" smtClean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Improvements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in road safety and capacity for future growth in traffic demand, provision of infrastructure to facilitate economic development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Reduction in travel time by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35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% by end 2023 (minutes) 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Reduction in vehicle operating costs (VOC) by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29%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Reduction in motor vehicle CO2 emissions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by 42%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5422041" y="437715"/>
            <a:ext cx="1725693" cy="32181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Project Risks </a:t>
            </a:r>
            <a:endParaRPr kumimoji="0" lang="en-JM" sz="900" b="1" i="0" u="none" strike="noStrike" kern="0" cap="none" spc="0" normalizeH="0" baseline="0" noProof="0" dirty="0" smtClean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Poor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Project Portfolio management Execution &amp; Supervision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Disruption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of Global Supply Chains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Reputational Risk inconvenience to the public disruption in utilities. Denial of access to roads.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JM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7147734" y="437715"/>
            <a:ext cx="1733945" cy="28960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Options Analysis</a:t>
            </a:r>
            <a:endParaRPr kumimoji="0" lang="en-JM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JM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Do Nothing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(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J$2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7,485,248.00)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JM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Road Rehabilitation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(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J$25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,249,388.00)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/>
              <a:ea typeface="Kulim Park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Road </a:t>
            </a:r>
            <a:r>
              <a:rPr kumimoji="0" lang="en-JM" sz="900" b="1" i="0" u="none" strike="noStrike" kern="0" cap="none" spc="0" normalizeH="0" baseline="0" noProof="0" dirty="0" err="1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Dualization</a:t>
            </a: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/>
                <a:ea typeface="Kulim Park"/>
                <a:cs typeface="Arial"/>
                <a:sym typeface="Arial"/>
              </a:rPr>
              <a:t>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04262"/>
                </a:solidFill>
                <a:effectLst/>
                <a:uLnTx/>
                <a:uFillTx/>
                <a:latin typeface="Trebuchet MS" panose="020B0603020202020204" pitchFamily="34" charset="0"/>
                <a:ea typeface="Kulim Park"/>
                <a:cs typeface="Arial"/>
                <a:sym typeface="Arial"/>
              </a:rPr>
              <a:t>(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J$6,875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,598.00)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104262"/>
              </a:solidFill>
              <a:effectLst/>
              <a:uLnTx/>
              <a:uFillTx/>
              <a:latin typeface="Trebuchet MS" panose="020B0603020202020204" pitchFamily="34" charset="0"/>
              <a:ea typeface="Kulim Park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900" b="1" i="0" u="none" strike="noStrike" kern="0" cap="none" spc="0" normalizeH="0" baseline="0" noProof="0" dirty="0" smtClean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Arial"/>
              </a:rPr>
              <a:t>Option 3:</a:t>
            </a:r>
            <a:endParaRPr kumimoji="0" lang="en" sz="900" b="1" i="0" u="none" strike="noStrike" kern="0" cap="none" spc="0" normalizeH="0" baseline="0" noProof="0" dirty="0" smtClean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900" b="1" i="0" u="none" strike="noStrike" kern="0" cap="none" spc="0" normalizeH="0" baseline="0" noProof="0" dirty="0" smtClean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Long-term solution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Increased capacity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Better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mobility &amp;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connectivity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Enhanced road access properties services</a:t>
            </a:r>
            <a:endParaRPr kumimoji="0" lang="en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262200" y="438150"/>
            <a:ext cx="1723800" cy="31975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cs typeface="Kulim Park"/>
                <a:sym typeface="Kulim Park"/>
              </a:rPr>
              <a:t>Project Objectives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cs typeface="Kulim Park"/>
              <a:sym typeface="Kulim Park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Widening 0.8 km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of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Jamaica Lane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from 2 to 4 lanes including turning lanes at the junctions​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4 x 3.65 m driving lanes 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​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Provision of turning lanes at </a:t>
            </a: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intersections </a:t>
            </a:r>
            <a:r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of: 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Coconut Grove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, 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Robert Main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Road, </a:t>
            </a:r>
            <a:r>
              <a:rPr kumimoji="0" lang="en-GB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Kilston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 Drive, and 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October Drive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​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Widening Box Culvert (near KFC)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​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Provision of 1.2 m wide median barrier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​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2 x 1.8m raised concrete sidewalks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​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Provision of additional Bus-Bays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​</a:t>
            </a:r>
            <a:endParaRPr kumimoji="0" lang="en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Kulim Park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262201" y="3636087"/>
            <a:ext cx="1724969" cy="13253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Project Cost </a:t>
            </a:r>
            <a:r>
              <a:rPr kumimoji="0" lang="en-JM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JM" sz="5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Total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$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1,150,250,350 JMD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/>
              <a:buNone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-$1.2 billion – roadworks</a:t>
            </a:r>
            <a:b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</a:b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-$41.5 million – project </a:t>
            </a:r>
            <a:r>
              <a:rPr kumimoji="0" lang="en-JM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mgmt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/>
            </a:r>
            <a:b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</a:b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-$2 million – M&amp;E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Kulim Park"/>
              </a:rPr>
              <a:t>Source: Government of Jamaica</a:t>
            </a:r>
            <a:endParaRPr kumimoji="0" lang="en-JM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Kulim Park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1984591" y="3880430"/>
            <a:ext cx="1725642" cy="10814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Implementation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Period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9 months </a:t>
            </a:r>
            <a:endParaRPr kumimoji="0" lang="en-JM" sz="900" b="0" i="0" u="none" strike="noStrike" kern="0" cap="none" spc="0" normalizeH="0" baseline="0" noProof="0" dirty="0" smtClean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Start: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Q4 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FY 2021/22 </a:t>
            </a:r>
            <a:endParaRPr kumimoji="0" lang="en-JM" sz="900" b="0" i="0" u="none" strike="noStrike" kern="0" cap="none" spc="0" normalizeH="0" baseline="0" noProof="0" dirty="0" smtClean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End: </a:t>
            </a:r>
            <a:r>
              <a:rPr kumimoji="0" lang="en-JM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Q4 FY2022/23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1710086" y="3691959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6" name="Google Shape;526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3434197" y="144338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30;p44"/>
          <p:cNvSpPr/>
          <p:nvPr/>
        </p:nvSpPr>
        <p:spPr>
          <a:xfrm>
            <a:off x="5152189" y="500089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02;p44"/>
          <p:cNvSpPr txBox="1"/>
          <p:nvPr/>
        </p:nvSpPr>
        <p:spPr>
          <a:xfrm>
            <a:off x="3707127" y="3655875"/>
            <a:ext cx="1725239" cy="130557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Project Stakeholders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and/or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Beneficiaries</a:t>
            </a:r>
          </a:p>
          <a:p>
            <a:pPr marL="171450" indent="-171450" fontAlgn="base"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JM" sz="900" dirty="0" smtClean="0">
                <a:solidFill>
                  <a:srgbClr val="2185C5">
                    <a:lumMod val="50000"/>
                  </a:srgbClr>
                </a:solidFill>
                <a:latin typeface="Trebuchet MS" panose="020B0603020202020204" pitchFamily="34" charset="0"/>
              </a:rPr>
              <a:t>Departments &amp; agencies (</a:t>
            </a:r>
            <a:r>
              <a:rPr lang="en-JM" sz="900" dirty="0" err="1" smtClean="0">
                <a:solidFill>
                  <a:srgbClr val="2185C5">
                    <a:lumMod val="50000"/>
                  </a:srgbClr>
                </a:solidFill>
                <a:latin typeface="Trebuchet MS" panose="020B0603020202020204" pitchFamily="34" charset="0"/>
              </a:rPr>
              <a:t>mdas</a:t>
            </a:r>
            <a:r>
              <a:rPr lang="en-JM" sz="900" dirty="0" smtClean="0">
                <a:solidFill>
                  <a:srgbClr val="2185C5">
                    <a:lumMod val="50000"/>
                  </a:srgbClr>
                </a:solidFill>
                <a:latin typeface="Trebuchet MS" panose="020B0603020202020204" pitchFamily="34" charset="0"/>
              </a:rPr>
              <a:t>)</a:t>
            </a:r>
          </a:p>
          <a:p>
            <a:pPr marL="171450" indent="-171450" fontAlgn="base"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JM" sz="900" dirty="0" smtClean="0">
                <a:solidFill>
                  <a:srgbClr val="2185C5">
                    <a:lumMod val="50000"/>
                  </a:srgbClr>
                </a:solidFill>
                <a:latin typeface="Trebuchet MS" panose="020B0603020202020204" pitchFamily="34" charset="0"/>
              </a:rPr>
              <a:t>Municipal corporation,</a:t>
            </a:r>
          </a:p>
          <a:p>
            <a:pPr marL="171450" indent="-171450" fontAlgn="base"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JM" sz="900" dirty="0" smtClean="0">
                <a:solidFill>
                  <a:srgbClr val="2185C5">
                    <a:lumMod val="50000"/>
                  </a:srgbClr>
                </a:solidFill>
                <a:latin typeface="Trebuchet MS" panose="020B0603020202020204" pitchFamily="34" charset="0"/>
              </a:rPr>
              <a:t>Utilities (telecoms, water)</a:t>
            </a:r>
          </a:p>
          <a:p>
            <a:pPr marL="171450" indent="-171450" fontAlgn="base"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JM" sz="900" dirty="0" smtClean="0">
                <a:solidFill>
                  <a:srgbClr val="2185C5">
                    <a:lumMod val="50000"/>
                  </a:srgbClr>
                </a:solidFill>
                <a:latin typeface="Trebuchet MS" panose="020B0603020202020204" pitchFamily="34" charset="0"/>
                <a:sym typeface="Kulim Park"/>
              </a:rPr>
              <a:t>Community residents</a:t>
            </a:r>
            <a:endParaRPr lang="en-US" sz="900" dirty="0">
              <a:solidFill>
                <a:srgbClr val="2185C5">
                  <a:lumMod val="50000"/>
                </a:srgbClr>
              </a:solidFill>
              <a:latin typeface="Trebuchet MS" panose="020B0603020202020204" pitchFamily="34" charset="0"/>
              <a:sym typeface="Kulim Park"/>
            </a:endParaRPr>
          </a:p>
        </p:txBody>
      </p:sp>
      <p:grpSp>
        <p:nvGrpSpPr>
          <p:cNvPr id="56" name="Google Shape;518;p44"/>
          <p:cNvGrpSpPr/>
          <p:nvPr/>
        </p:nvGrpSpPr>
        <p:grpSpPr>
          <a:xfrm>
            <a:off x="6802295" y="3761570"/>
            <a:ext cx="278200" cy="266861"/>
            <a:chOff x="5241175" y="4959100"/>
            <a:chExt cx="539775" cy="517775"/>
          </a:xfrm>
          <a:solidFill>
            <a:srgbClr val="FFC000"/>
          </a:solidFill>
        </p:grpSpPr>
        <p:sp>
          <p:nvSpPr>
            <p:cNvPr id="57" name="Google Shape;519;p4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20;p4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21;p4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22;p4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23;p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24;p4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796;p47"/>
          <p:cNvGrpSpPr/>
          <p:nvPr/>
        </p:nvGrpSpPr>
        <p:grpSpPr>
          <a:xfrm>
            <a:off x="8577110" y="522826"/>
            <a:ext cx="256899" cy="190004"/>
            <a:chOff x="3241525" y="3039450"/>
            <a:chExt cx="494600" cy="312625"/>
          </a:xfrm>
          <a:solidFill>
            <a:srgbClr val="FFC000"/>
          </a:solidFill>
        </p:grpSpPr>
        <p:sp>
          <p:nvSpPr>
            <p:cNvPr id="64" name="Google Shape;797;p47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98;p47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749;p47"/>
          <p:cNvGrpSpPr/>
          <p:nvPr/>
        </p:nvGrpSpPr>
        <p:grpSpPr>
          <a:xfrm>
            <a:off x="1719546" y="522826"/>
            <a:ext cx="235324" cy="230788"/>
            <a:chOff x="5970800" y="1619250"/>
            <a:chExt cx="428650" cy="456725"/>
          </a:xfrm>
          <a:solidFill>
            <a:srgbClr val="FFC000"/>
          </a:solidFill>
        </p:grpSpPr>
        <p:sp>
          <p:nvSpPr>
            <p:cNvPr id="67" name="Google Shape;750;p4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751;p4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752;p4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53;p4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54;p4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862;p47"/>
          <p:cNvSpPr/>
          <p:nvPr/>
        </p:nvSpPr>
        <p:spPr>
          <a:xfrm>
            <a:off x="6858793" y="527236"/>
            <a:ext cx="231266" cy="202106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3" name="Google Shape;737;p47"/>
          <p:cNvGrpSpPr/>
          <p:nvPr/>
        </p:nvGrpSpPr>
        <p:grpSpPr>
          <a:xfrm>
            <a:off x="3507065" y="3960146"/>
            <a:ext cx="158930" cy="225114"/>
            <a:chOff x="3984000" y="1594200"/>
            <a:chExt cx="357800" cy="506800"/>
          </a:xfrm>
          <a:solidFill>
            <a:srgbClr val="FFC000"/>
          </a:solidFill>
        </p:grpSpPr>
        <p:sp>
          <p:nvSpPr>
            <p:cNvPr id="74" name="Google Shape;738;p47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39;p4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800;p47"/>
          <p:cNvGrpSpPr/>
          <p:nvPr/>
        </p:nvGrpSpPr>
        <p:grpSpPr>
          <a:xfrm>
            <a:off x="3401211" y="528927"/>
            <a:ext cx="256508" cy="195595"/>
            <a:chOff x="5255200" y="3006475"/>
            <a:chExt cx="511700" cy="378575"/>
          </a:xfrm>
          <a:solidFill>
            <a:srgbClr val="FFC000"/>
          </a:solidFill>
        </p:grpSpPr>
        <p:sp>
          <p:nvSpPr>
            <p:cNvPr id="77" name="Google Shape;801;p4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02;p4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506;p44"/>
          <p:cNvSpPr txBox="1"/>
          <p:nvPr/>
        </p:nvSpPr>
        <p:spPr>
          <a:xfrm>
            <a:off x="7151155" y="3333750"/>
            <a:ext cx="1730644" cy="1627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National Policy </a:t>
            </a:r>
            <a:r>
              <a:rPr kumimoji="0" lang="en-JM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project is primarily aligned with National Goal Number 3- Jamaica’s Economy is Prosperous and National Outcome #9- Strong Economic Infrastructure.</a:t>
            </a:r>
            <a:r>
              <a:rPr kumimoji="0" lang="en-JM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JM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Expand and Rationalize Land Transport Infrastructure and Services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JM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Arial"/>
            </a:endParaRPr>
          </a:p>
        </p:txBody>
      </p:sp>
      <p:sp>
        <p:nvSpPr>
          <p:cNvPr id="44" name="Google Shape;525;p44"/>
          <p:cNvSpPr txBox="1">
            <a:spLocks/>
          </p:cNvSpPr>
          <p:nvPr/>
        </p:nvSpPr>
        <p:spPr>
          <a:xfrm>
            <a:off x="262200" y="144163"/>
            <a:ext cx="1338000" cy="18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n-JM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Lato" panose="020B0604020202020204" charset="0"/>
                <a:cs typeface="Narkisim"/>
                <a:sym typeface="Raleway"/>
              </a:rPr>
              <a:t>Project Canvas</a:t>
            </a:r>
            <a:endParaRPr kumimoji="0" lang="en-JM" sz="12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Lato" panose="020B0604020202020204" charset="0"/>
              <a:cs typeface="Narkisim"/>
              <a:sym typeface="Raleway"/>
            </a:endParaRPr>
          </a:p>
        </p:txBody>
      </p:sp>
      <p:sp>
        <p:nvSpPr>
          <p:cNvPr id="45" name="Google Shape;525;p44"/>
          <p:cNvSpPr txBox="1">
            <a:spLocks/>
          </p:cNvSpPr>
          <p:nvPr/>
        </p:nvSpPr>
        <p:spPr>
          <a:xfrm>
            <a:off x="1538590" y="121732"/>
            <a:ext cx="6463115" cy="2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n-JM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B0604020202020204" charset="0"/>
                <a:cs typeface="Narkisim"/>
                <a:sym typeface="Raleway"/>
              </a:rPr>
              <a:t>Dualization</a:t>
            </a:r>
            <a:r>
              <a:rPr kumimoji="0" lang="en-JM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B0604020202020204" charset="0"/>
                <a:cs typeface="Narkisim"/>
                <a:sym typeface="Raleway"/>
              </a:rPr>
              <a:t> of Jamaica Lane</a:t>
            </a:r>
            <a:endParaRPr kumimoji="0" lang="en-JM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to" panose="020B0604020202020204" charset="0"/>
              <a:cs typeface="Narkisim"/>
              <a:sym typeface="Raleway"/>
            </a:endParaRPr>
          </a:p>
        </p:txBody>
      </p:sp>
      <p:sp>
        <p:nvSpPr>
          <p:cNvPr id="46" name="Google Shape;506;p44"/>
          <p:cNvSpPr txBox="1"/>
          <p:nvPr/>
        </p:nvSpPr>
        <p:spPr>
          <a:xfrm>
            <a:off x="5423633" y="3655875"/>
            <a:ext cx="1727881" cy="1311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Research </a:t>
            </a:r>
            <a:r>
              <a:rPr kumimoji="0" lang="en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Kulim Park"/>
                <a:ea typeface="Kulim Park"/>
                <a:cs typeface="Kulim Park"/>
                <a:sym typeface="Kulim Park"/>
              </a:rPr>
              <a:t>Inputs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Kulim Park"/>
              <a:ea typeface="Kulim Park"/>
              <a:cs typeface="Kulim Park"/>
              <a:sym typeface="Kulim Park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Greater Bernard Lodge Development Project Plan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 err="1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Caymanas</a:t>
            </a: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 SEZ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67748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JM" sz="900" b="0" i="0" u="none" strike="noStrike" kern="0" cap="none" spc="0" normalizeH="0" baseline="0" noProof="0" dirty="0">
                <a:ln>
                  <a:noFill/>
                </a:ln>
                <a:solidFill>
                  <a:srgbClr val="2185C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MSET Broadband Initiative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185C5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58" y="747534"/>
            <a:ext cx="542428" cy="5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23716"/>
      </p:ext>
    </p:extLst>
  </p:cSld>
  <p:clrMapOvr>
    <a:masterClrMapping/>
  </p:clrMapOvr>
</p:sld>
</file>

<file path=ppt/theme/theme1.xml><?xml version="1.0" encoding="utf-8"?>
<a:theme xmlns:a="http://schemas.openxmlformats.org/drawingml/2006/main" name="PIAB Project Canvas Template (Tricolor)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1089</Words>
  <Application>Microsoft Office PowerPoint</Application>
  <PresentationFormat>On-screen Show (16:9)</PresentationFormat>
  <Paragraphs>259</Paragraphs>
  <Slides>10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Kulim Park</vt:lpstr>
      <vt:lpstr>Lato</vt:lpstr>
      <vt:lpstr>Arial,Sans-Serif</vt:lpstr>
      <vt:lpstr>Trebuchet MS</vt:lpstr>
      <vt:lpstr>Raleway</vt:lpstr>
      <vt:lpstr>Calibri</vt:lpstr>
      <vt:lpstr>Narkisim</vt:lpstr>
      <vt:lpstr>PIAB Project Canvas Template (Tricolor)</vt:lpstr>
      <vt:lpstr>PowerPoint Presentation</vt:lpstr>
      <vt:lpstr>PowerPoint Presentation</vt:lpstr>
      <vt:lpstr>St. Augusta Courthouse</vt:lpstr>
      <vt:lpstr>PowerPoint Presentation</vt:lpstr>
      <vt:lpstr>PowerPoint Presentation</vt:lpstr>
      <vt:lpstr>PowerPoint Presentation</vt:lpstr>
      <vt:lpstr>Project Canvas  St. Augusta Courthouse – Ministry of Court Affairs</vt:lpstr>
      <vt:lpstr>Project Canvas  Jamaica Farms Agricultural Development – Agricultural Authority of Jamaica</vt:lpstr>
      <vt:lpstr>PowerPoint Presentation</vt:lpstr>
      <vt:lpstr>PowerPoint Presentation</vt:lpstr>
    </vt:vector>
  </TitlesOfParts>
  <Manager>Rohan Wright</Manager>
  <Company>Public Investment Appraisal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PIAB Project Canvas Template</dc:title>
  <dc:subject>Project Canvas Slideshow Presentation</dc:subject>
  <dc:creator>rohan.wright@mof.gov.jm</dc:creator>
  <cp:keywords>projects; canvas; template</cp:keywords>
  <dc:description>Ministry of Finance &amp; the Public Service
Public Expenditure Division
Public Investment Appraisal Branch
piab@mof.gov.jm</dc:description>
  <cp:lastModifiedBy>Rohan Wright</cp:lastModifiedBy>
  <cp:revision>72</cp:revision>
  <dcterms:modified xsi:type="dcterms:W3CDTF">2022-03-18T20:27:38Z</dcterms:modified>
  <cp:category>Templates;Presentations</cp:category>
  <cp:contentStatus>Final - For circulation</cp:contentStatus>
</cp:coreProperties>
</file>